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977" r:id="rId1"/>
  </p:sldMasterIdLst>
  <p:notesMasterIdLst>
    <p:notesMasterId r:id="rId15"/>
  </p:notesMasterIdLst>
  <p:sldIdLst>
    <p:sldId id="425" r:id="rId2"/>
    <p:sldId id="501" r:id="rId3"/>
    <p:sldId id="502" r:id="rId4"/>
    <p:sldId id="503" r:id="rId5"/>
    <p:sldId id="504" r:id="rId6"/>
    <p:sldId id="505" r:id="rId7"/>
    <p:sldId id="509" r:id="rId8"/>
    <p:sldId id="506" r:id="rId9"/>
    <p:sldId id="513" r:id="rId10"/>
    <p:sldId id="507" r:id="rId11"/>
    <p:sldId id="510" r:id="rId12"/>
    <p:sldId id="511" r:id="rId13"/>
    <p:sldId id="441" r:id="rId14"/>
  </p:sldIdLst>
  <p:sldSz cx="12192000" cy="6858000"/>
  <p:notesSz cx="6797675" cy="9926638"/>
  <p:defaultTextStyle>
    <a:defPPr>
      <a:defRPr lang="kk-K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  <p15:guide id="3" pos="39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7E7FF"/>
    <a:srgbClr val="F0F8FA"/>
    <a:srgbClr val="FFF7FE"/>
    <a:srgbClr val="800000"/>
    <a:srgbClr val="FFFFCC"/>
    <a:srgbClr val="EAEAEA"/>
    <a:srgbClr val="CCECFF"/>
    <a:srgbClr val="E1F4FF"/>
    <a:srgbClr val="FEE8FB"/>
    <a:srgbClr val="CC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191" autoAdjust="0"/>
    <p:restoredTop sz="94822" autoAdjust="0"/>
  </p:normalViewPr>
  <p:slideViewPr>
    <p:cSldViewPr snapToGrid="0">
      <p:cViewPr varScale="1">
        <p:scale>
          <a:sx n="110" d="100"/>
          <a:sy n="110" d="100"/>
        </p:scale>
        <p:origin x="966" y="108"/>
      </p:cViewPr>
      <p:guideLst>
        <p:guide orient="horz" pos="2160"/>
        <p:guide pos="3840"/>
        <p:guide pos="39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6247" cy="498328"/>
          </a:xfrm>
          <a:prstGeom prst="rect">
            <a:avLst/>
          </a:prstGeom>
        </p:spPr>
        <p:txBody>
          <a:bodyPr vert="horz" lIns="92117" tIns="46058" rIns="92117" bIns="46058" rtlCol="0"/>
          <a:lstStyle>
            <a:lvl1pPr algn="l">
              <a:defRPr sz="1200"/>
            </a:lvl1pPr>
          </a:lstStyle>
          <a:p>
            <a:endParaRPr lang="kk-KZ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26" y="0"/>
            <a:ext cx="2946246" cy="498328"/>
          </a:xfrm>
          <a:prstGeom prst="rect">
            <a:avLst/>
          </a:prstGeom>
        </p:spPr>
        <p:txBody>
          <a:bodyPr vert="horz" lIns="92117" tIns="46058" rIns="92117" bIns="46058" rtlCol="0"/>
          <a:lstStyle>
            <a:lvl1pPr algn="r">
              <a:defRPr sz="1200"/>
            </a:lvl1pPr>
          </a:lstStyle>
          <a:p>
            <a:fld id="{20404FAD-7E9E-4083-B556-F8EC02BD4A3D}" type="datetimeFigureOut">
              <a:rPr lang="kk-KZ" smtClean="0"/>
              <a:pPr/>
              <a:t>21.01.2022</a:t>
            </a:fld>
            <a:endParaRPr lang="kk-KZ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1241425"/>
            <a:ext cx="595630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117" tIns="46058" rIns="92117" bIns="46058" rtlCol="0" anchor="ctr"/>
          <a:lstStyle/>
          <a:p>
            <a:endParaRPr lang="kk-KZ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289" y="4777245"/>
            <a:ext cx="5439101" cy="3908363"/>
          </a:xfrm>
          <a:prstGeom prst="rect">
            <a:avLst/>
          </a:prstGeom>
        </p:spPr>
        <p:txBody>
          <a:bodyPr vert="horz" lIns="92117" tIns="46058" rIns="92117" bIns="46058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kk-KZ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310"/>
            <a:ext cx="2946247" cy="498328"/>
          </a:xfrm>
          <a:prstGeom prst="rect">
            <a:avLst/>
          </a:prstGeom>
        </p:spPr>
        <p:txBody>
          <a:bodyPr vert="horz" lIns="92117" tIns="46058" rIns="92117" bIns="46058" rtlCol="0" anchor="b"/>
          <a:lstStyle>
            <a:lvl1pPr algn="l">
              <a:defRPr sz="1200"/>
            </a:lvl1pPr>
          </a:lstStyle>
          <a:p>
            <a:endParaRPr lang="kk-KZ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26" y="9428310"/>
            <a:ext cx="2946246" cy="498328"/>
          </a:xfrm>
          <a:prstGeom prst="rect">
            <a:avLst/>
          </a:prstGeom>
        </p:spPr>
        <p:txBody>
          <a:bodyPr vert="horz" lIns="92117" tIns="46058" rIns="92117" bIns="46058" rtlCol="0" anchor="b"/>
          <a:lstStyle>
            <a:lvl1pPr algn="r">
              <a:defRPr sz="1200"/>
            </a:lvl1pPr>
          </a:lstStyle>
          <a:p>
            <a:fld id="{02406821-E20B-4EAD-9251-D01A99312ADF}" type="slidenum">
              <a:rPr lang="kk-KZ" smtClean="0"/>
              <a:pPr/>
              <a:t>‹#›</a:t>
            </a:fld>
            <a:endParaRPr lang="kk-KZ"/>
          </a:p>
        </p:txBody>
      </p:sp>
    </p:spTree>
    <p:extLst>
      <p:ext uri="{BB962C8B-B14F-4D97-AF65-F5344CB8AC3E}">
        <p14:creationId xmlns:p14="http://schemas.microsoft.com/office/powerpoint/2010/main" val="35388266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9BC40221-6870-4F9B-A53F-54C385C9AC71}" type="datetime1">
              <a:rPr lang="kk-KZ" smtClean="0">
                <a:solidFill>
                  <a:prstClr val="black">
                    <a:tint val="75000"/>
                  </a:prstClr>
                </a:solidFill>
              </a:rPr>
              <a:pPr/>
              <a:t>21.01.2022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290F8FE1-D312-4C01-8616-14340EB4CBE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554273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4D764-6DE9-4926-9D5B-6D1833BDA560}" type="datetime1">
              <a:rPr lang="kk-KZ" smtClean="0">
                <a:solidFill>
                  <a:prstClr val="black">
                    <a:tint val="75000"/>
                  </a:prstClr>
                </a:solidFill>
              </a:rPr>
              <a:pPr/>
              <a:t>21.01.2022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F8FE1-D312-4C01-8616-14340EB4CBE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241228"/>
      </p:ext>
    </p:extLst>
  </p:cSld>
  <p:clrMapOvr>
    <a:masterClrMapping/>
  </p:clrMapOvr>
  <p:hf hd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4D764-6DE9-4926-9D5B-6D1833BDA560}" type="datetime1">
              <a:rPr lang="kk-KZ" smtClean="0">
                <a:solidFill>
                  <a:prstClr val="black">
                    <a:tint val="75000"/>
                  </a:prstClr>
                </a:solidFill>
              </a:rPr>
              <a:pPr/>
              <a:t>21.01.2022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F8FE1-D312-4C01-8616-14340EB4CBE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15252853"/>
      </p:ext>
    </p:extLst>
  </p:cSld>
  <p:clrMapOvr>
    <a:masterClrMapping/>
  </p:clrMapOvr>
  <p:hf hd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4D764-6DE9-4926-9D5B-6D1833BDA560}" type="datetime1">
              <a:rPr lang="kk-KZ" smtClean="0">
                <a:solidFill>
                  <a:prstClr val="black">
                    <a:tint val="75000"/>
                  </a:prstClr>
                </a:solidFill>
              </a:rPr>
              <a:pPr/>
              <a:t>21.01.2022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F8FE1-D312-4C01-8616-14340EB4CBE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63092604"/>
      </p:ext>
    </p:extLst>
  </p:cSld>
  <p:clrMapOvr>
    <a:masterClrMapping/>
  </p:clrMapOvr>
  <p:hf hd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4D764-6DE9-4926-9D5B-6D1833BDA560}" type="datetime1">
              <a:rPr lang="kk-KZ" smtClean="0">
                <a:solidFill>
                  <a:prstClr val="black">
                    <a:tint val="75000"/>
                  </a:prstClr>
                </a:solidFill>
              </a:rPr>
              <a:pPr/>
              <a:t>21.01.2022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F8FE1-D312-4C01-8616-14340EB4CBE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7258694"/>
      </p:ext>
    </p:extLst>
  </p:cSld>
  <p:clrMapOvr>
    <a:masterClrMapping/>
  </p:clrMapOvr>
  <p:hf hd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4D764-6DE9-4926-9D5B-6D1833BDA560}" type="datetime1">
              <a:rPr lang="kk-KZ" smtClean="0">
                <a:solidFill>
                  <a:prstClr val="black">
                    <a:tint val="75000"/>
                  </a:prstClr>
                </a:solidFill>
              </a:rPr>
              <a:pPr/>
              <a:t>21.01.2022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F8FE1-D312-4C01-8616-14340EB4CBE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189754"/>
      </p:ext>
    </p:extLst>
  </p:cSld>
  <p:clrMapOvr>
    <a:masterClrMapping/>
  </p:clrMapOvr>
  <p:hf hd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4D764-6DE9-4926-9D5B-6D1833BDA560}" type="datetime1">
              <a:rPr lang="kk-KZ" smtClean="0">
                <a:solidFill>
                  <a:prstClr val="black">
                    <a:tint val="75000"/>
                  </a:prstClr>
                </a:solidFill>
              </a:rPr>
              <a:pPr/>
              <a:t>21.01.2022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F8FE1-D312-4C01-8616-14340EB4CBE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1316053"/>
      </p:ext>
    </p:extLst>
  </p:cSld>
  <p:clrMapOvr>
    <a:masterClrMapping/>
  </p:clrMapOvr>
  <p:hf hd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D866A-3EFB-4ABB-A8D0-A528ECD93627}" type="datetime1">
              <a:rPr lang="kk-KZ" smtClean="0">
                <a:solidFill>
                  <a:prstClr val="black">
                    <a:tint val="75000"/>
                  </a:prstClr>
                </a:solidFill>
              </a:rPr>
              <a:pPr/>
              <a:t>21.01.2022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F8FE1-D312-4C01-8616-14340EB4CBE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3318743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7C6EE-098A-4150-90AF-0E58F4ECEF3B}" type="datetime1">
              <a:rPr lang="kk-KZ" smtClean="0">
                <a:solidFill>
                  <a:prstClr val="black">
                    <a:tint val="75000"/>
                  </a:prstClr>
                </a:solidFill>
              </a:rPr>
              <a:pPr/>
              <a:t>21.01.2022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F8FE1-D312-4C01-8616-14340EB4CBE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753003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63FD3-CF06-4562-B1BA-99048F79D808}" type="datetime1">
              <a:rPr lang="kk-KZ" smtClean="0">
                <a:solidFill>
                  <a:prstClr val="black">
                    <a:tint val="75000"/>
                  </a:prstClr>
                </a:solidFill>
              </a:rPr>
              <a:pPr/>
              <a:t>21.01.2022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F8FE1-D312-4C01-8616-14340EB4CBE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41489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4A24B-E95E-49CB-AC09-1C048871E090}" type="datetime1">
              <a:rPr lang="kk-KZ" smtClean="0">
                <a:solidFill>
                  <a:prstClr val="black">
                    <a:tint val="75000"/>
                  </a:prstClr>
                </a:solidFill>
              </a:rPr>
              <a:pPr/>
              <a:t>21.01.2022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F8FE1-D312-4C01-8616-14340EB4CBE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013918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8113E6-0B26-4566-8C51-4B064C6AD81C}" type="datetime1">
              <a:rPr lang="kk-KZ" smtClean="0">
                <a:solidFill>
                  <a:prstClr val="black">
                    <a:tint val="75000"/>
                  </a:prstClr>
                </a:solidFill>
              </a:rPr>
              <a:pPr/>
              <a:t>21.01.2022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F8FE1-D312-4C01-8616-14340EB4CBE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481994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0C181-2D5C-4A3F-B7D0-4E63BAF42401}" type="datetime1">
              <a:rPr lang="kk-KZ" smtClean="0">
                <a:solidFill>
                  <a:prstClr val="black">
                    <a:tint val="75000"/>
                  </a:prstClr>
                </a:solidFill>
              </a:rPr>
              <a:pPr/>
              <a:t>21.01.2022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F8FE1-D312-4C01-8616-14340EB4CBE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3993632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25254F-F414-4291-A68A-14772CFD3ADE}" type="datetime1">
              <a:rPr lang="kk-KZ" smtClean="0">
                <a:solidFill>
                  <a:prstClr val="black">
                    <a:tint val="75000"/>
                  </a:prstClr>
                </a:solidFill>
              </a:rPr>
              <a:pPr/>
              <a:t>21.01.2022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F8FE1-D312-4C01-8616-14340EB4CBE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898622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BF89B9-26CC-4157-8504-C2B3D3E1445F}" type="datetime1">
              <a:rPr lang="kk-KZ" smtClean="0">
                <a:solidFill>
                  <a:prstClr val="black">
                    <a:tint val="75000"/>
                  </a:prstClr>
                </a:solidFill>
              </a:rPr>
              <a:pPr/>
              <a:t>21.01.2022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F8FE1-D312-4C01-8616-14340EB4CBE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34643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CCE27-2A3E-44DD-971C-CECCCF311ECF}" type="datetime1">
              <a:rPr lang="kk-KZ" smtClean="0">
                <a:solidFill>
                  <a:prstClr val="black">
                    <a:tint val="75000"/>
                  </a:prstClr>
                </a:solidFill>
              </a:rPr>
              <a:pPr/>
              <a:t>21.01.2022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F8FE1-D312-4C01-8616-14340EB4CBE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634601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24618-0095-4815-9FA4-4D9198A17749}" type="datetime1">
              <a:rPr lang="kk-KZ" smtClean="0">
                <a:solidFill>
                  <a:prstClr val="black">
                    <a:tint val="75000"/>
                  </a:prstClr>
                </a:solidFill>
              </a:rPr>
              <a:pPr/>
              <a:t>21.01.2022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F8FE1-D312-4C01-8616-14340EB4CBE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0634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0504D764-6DE9-4926-9D5B-6D1833BDA560}" type="datetime1">
              <a:rPr lang="kk-KZ" smtClean="0">
                <a:solidFill>
                  <a:prstClr val="black">
                    <a:tint val="75000"/>
                  </a:prstClr>
                </a:solidFill>
              </a:rPr>
              <a:pPr/>
              <a:t>21.01.2022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290F8FE1-D312-4C01-8616-14340EB4CBE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74540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8" r:id="rId1"/>
    <p:sldLayoutId id="2147483979" r:id="rId2"/>
    <p:sldLayoutId id="2147483980" r:id="rId3"/>
    <p:sldLayoutId id="2147483981" r:id="rId4"/>
    <p:sldLayoutId id="2147483982" r:id="rId5"/>
    <p:sldLayoutId id="2147483983" r:id="rId6"/>
    <p:sldLayoutId id="2147483984" r:id="rId7"/>
    <p:sldLayoutId id="2147483985" r:id="rId8"/>
    <p:sldLayoutId id="2147483986" r:id="rId9"/>
    <p:sldLayoutId id="2147483987" r:id="rId10"/>
    <p:sldLayoutId id="2147483988" r:id="rId11"/>
    <p:sldLayoutId id="2147483989" r:id="rId12"/>
    <p:sldLayoutId id="2147483990" r:id="rId13"/>
    <p:sldLayoutId id="2147483991" r:id="rId14"/>
    <p:sldLayoutId id="2147483992" r:id="rId15"/>
    <p:sldLayoutId id="2147483993" r:id="rId16"/>
    <p:sldLayoutId id="2147483994" r:id="rId1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adilet.zan.kz/rus/docs/K2000000350#z847" TargetMode="External"/><Relationship Id="rId2" Type="http://schemas.openxmlformats.org/officeDocument/2006/relationships/hyperlink" Target="https://adilet.zan.kz/rus/docs/Z1300000088#z66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adilet.zan.kz/rus/docs/V090005750_#z1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963679" y="5808571"/>
            <a:ext cx="193443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4F81BD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Январь</a:t>
            </a:r>
            <a:r>
              <a:rPr lang="ru-RU" b="1" smtClean="0">
                <a:solidFill>
                  <a:srgbClr val="4F81BD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, 2022 </a:t>
            </a:r>
            <a:r>
              <a:rPr lang="ru-RU" b="1" dirty="0" smtClean="0">
                <a:solidFill>
                  <a:srgbClr val="4F81BD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г.</a:t>
            </a:r>
            <a:endParaRPr lang="ru-RU" b="1" dirty="0">
              <a:solidFill>
                <a:srgbClr val="4F81BD">
                  <a:lumMod val="50000"/>
                </a:srgb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943497" y="470262"/>
            <a:ext cx="6338526" cy="75468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ГОРОДСКОЙ НАУЧНО-МЕТОДИЧЕСКИЙ ЦЕНТР 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НОВЫХ ТЕХНОЛОГИЙ В ОБРАЗОВАНИЙ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 descr="E:\copy\СТЭЛЛА\НУЖНОЕ\ЛОГО-МОН (последний)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485" y="75337"/>
            <a:ext cx="1777714" cy="14081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2490651" y="2032137"/>
            <a:ext cx="7088777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СТАНДАРТ </a:t>
            </a:r>
          </a:p>
          <a:p>
            <a:pPr algn="ctr"/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осударственной услуги </a:t>
            </a:r>
          </a:p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«Прием документов для прохождения </a:t>
            </a:r>
          </a:p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аттестации педагогов»</a:t>
            </a:r>
            <a:endParaRPr lang="ru-RU" sz="32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196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7736" y="644434"/>
            <a:ext cx="7228115" cy="539932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СТАНДАРТ ГОСУДАРСТВЕННОЙ УСЛУГИ</a:t>
            </a:r>
            <a:endParaRPr lang="ru-RU" sz="24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5029" y="1201783"/>
            <a:ext cx="10223861" cy="4839579"/>
          </a:xfrm>
        </p:spPr>
        <p:txBody>
          <a:bodyPr/>
          <a:lstStyle/>
          <a:p>
            <a:r>
              <a:rPr lang="ru-RU" dirty="0">
                <a:solidFill>
                  <a:srgbClr val="002060"/>
                </a:solidFill>
              </a:rPr>
              <a:t>При оказании государственных услуг через Государственную корпорацию или портал, день приема заявлений и документов не входит в срок оказания государственных </a:t>
            </a:r>
            <a:r>
              <a:rPr lang="ru-RU" dirty="0" smtClean="0">
                <a:solidFill>
                  <a:srgbClr val="002060"/>
                </a:solidFill>
              </a:rPr>
              <a:t>услуг (ЭВ)</a:t>
            </a:r>
            <a:endParaRPr lang="ru-RU" dirty="0">
              <a:solidFill>
                <a:srgbClr val="002060"/>
              </a:solidFill>
            </a:endParaRPr>
          </a:p>
          <a:p>
            <a:r>
              <a:rPr lang="ru-RU" dirty="0" smtClean="0">
                <a:solidFill>
                  <a:srgbClr val="002060"/>
                </a:solidFill>
              </a:rPr>
              <a:t>При </a:t>
            </a:r>
            <a:r>
              <a:rPr lang="ru-RU" dirty="0">
                <a:solidFill>
                  <a:srgbClr val="002060"/>
                </a:solidFill>
              </a:rPr>
              <a:t>приеме документов через Министерство, Управления образования областей, городов </a:t>
            </a:r>
            <a:r>
              <a:rPr lang="ru-RU" dirty="0" err="1">
                <a:solidFill>
                  <a:srgbClr val="002060"/>
                </a:solidFill>
              </a:rPr>
              <a:t>Нур</a:t>
            </a:r>
            <a:r>
              <a:rPr lang="ru-RU" dirty="0">
                <a:solidFill>
                  <a:srgbClr val="002060"/>
                </a:solidFill>
              </a:rPr>
              <a:t>-Султана, Алматы и Шымкента, отделы образования районов и городов областного значения проверяется полнота представленных документов, и соответствие </a:t>
            </a:r>
            <a:r>
              <a:rPr lang="ru-RU" dirty="0" err="1">
                <a:solidFill>
                  <a:srgbClr val="002060"/>
                </a:solidFill>
              </a:rPr>
              <a:t>услугополучателя</a:t>
            </a:r>
            <a:r>
              <a:rPr lang="ru-RU" dirty="0">
                <a:solidFill>
                  <a:srgbClr val="002060"/>
                </a:solidFill>
              </a:rPr>
              <a:t> требованиям настоящих Правил, по итогам выдается </a:t>
            </a:r>
            <a:r>
              <a:rPr lang="ru-RU" b="1" u="sng" dirty="0">
                <a:solidFill>
                  <a:srgbClr val="002060"/>
                </a:solidFill>
              </a:rPr>
              <a:t>расписка о приеме заявления и соответствующих документов по форме согласно приложению 10 к настоящим Правилам, либо мотивированный отказ в оказании государственной услуги.</a:t>
            </a:r>
          </a:p>
          <a:p>
            <a:pPr algn="ctr">
              <a:buFont typeface="Wingdings" panose="05000000000000000000" pitchFamily="2" charset="2"/>
              <a:buChar char="Ø"/>
            </a:pP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F8FE1-D312-4C01-8616-14340EB4CBE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9719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7736" y="644434"/>
            <a:ext cx="7228115" cy="539932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СТАНДАРТ ГОСУДАРСТВЕННОЙ УСЛУГИ</a:t>
            </a:r>
            <a:endParaRPr lang="ru-RU" sz="24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10195" y="1506582"/>
            <a:ext cx="10223861" cy="2960915"/>
          </a:xfrm>
        </p:spPr>
        <p:txBody>
          <a:bodyPr/>
          <a:lstStyle/>
          <a:p>
            <a:pPr algn="ctr">
              <a:buFont typeface="Wingdings" panose="05000000000000000000" pitchFamily="2" charset="2"/>
              <a:buChar char="Ø"/>
            </a:pP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 оказания государственной услуги доставляются Министерством, Управлениями образования областей, городов </a:t>
            </a:r>
            <a:r>
              <a:rPr lang="ru-RU" sz="28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Нур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-Султана, Алматы и Шымкента, отделами районов и городов областного значения в Государственную корпорацию, не позднее, чем за сутки до истечения срока оказания государственной услуги.</a:t>
            </a:r>
          </a:p>
          <a:p>
            <a:pPr algn="ctr">
              <a:buFont typeface="Wingdings" panose="05000000000000000000" pitchFamily="2" charset="2"/>
              <a:buChar char="Ø"/>
            </a:pP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F8FE1-D312-4C01-8616-14340EB4CBE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4114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7736" y="644434"/>
            <a:ext cx="7228115" cy="539932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СТАНДАРТ ГОСУДАРСТВЕННОЙ УСЛУГИ</a:t>
            </a:r>
            <a:endParaRPr lang="ru-RU" sz="24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5029" y="1201783"/>
            <a:ext cx="10223861" cy="4839579"/>
          </a:xfrm>
        </p:spPr>
        <p:txBody>
          <a:bodyPr>
            <a:normAutofit fontScale="62500" lnSpcReduction="20000"/>
          </a:bodyPr>
          <a:lstStyle/>
          <a:p>
            <a:r>
              <a:rPr lang="ru-RU" sz="2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Рассмотрение жалобы по вопросам оказания государственных услуг производится вышестоящим административным органом, должностным лицом, уполномоченным органом по оценке и контролю за качеством оказания государственных услуг (далее – орган, рассматривающий жалобу).</a:t>
            </a:r>
          </a:p>
          <a:p>
            <a:r>
              <a:rPr lang="ru-RU" sz="2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     Жалоба подается </a:t>
            </a:r>
            <a:r>
              <a:rPr lang="ru-RU" sz="26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услугодателю</a:t>
            </a:r>
            <a:r>
              <a:rPr lang="ru-RU" sz="2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(или) должностному лицу, чье решение, действие (бездействие) обжалуются.</a:t>
            </a:r>
          </a:p>
          <a:p>
            <a:r>
              <a:rPr lang="ru-RU" sz="2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     </a:t>
            </a:r>
            <a:r>
              <a:rPr lang="ru-RU" sz="26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Услугодатель</a:t>
            </a:r>
            <a:r>
              <a:rPr lang="ru-RU" sz="2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должностное лицо, чье решение, действие (бездействие) обжалуются, не позднее трех рабочих дней со дня поступления жалобы направляют ее и административное дело в орган, рассматривающий жалобу.</a:t>
            </a:r>
          </a:p>
          <a:p>
            <a:r>
              <a:rPr lang="ru-RU" sz="2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     При этом </a:t>
            </a:r>
            <a:r>
              <a:rPr lang="ru-RU" sz="26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услугодатель</a:t>
            </a:r>
            <a:r>
              <a:rPr lang="ru-RU" sz="2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должностное лицо, чье решение, действие (бездействие) обжалуются, вправе не направлять жалобу в орган, рассматривающий жалобу, если он в течение трех рабочих дней примет решение либо иное административное действие, полностью удовлетворяющие требованиям, указанным в жалобе.</a:t>
            </a:r>
          </a:p>
          <a:p>
            <a:r>
              <a:rPr lang="ru-RU" sz="2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     Жалоба </a:t>
            </a:r>
            <a:r>
              <a:rPr lang="ru-RU" sz="26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услугополучателя</a:t>
            </a:r>
            <a:r>
              <a:rPr lang="ru-RU" sz="2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поступившая в адрес </a:t>
            </a:r>
            <a:r>
              <a:rPr lang="ru-RU" sz="26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услугодателя</a:t>
            </a:r>
            <a:r>
              <a:rPr lang="ru-RU" sz="2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в соответствии с пунктом 2 </a:t>
            </a:r>
            <a:r>
              <a:rPr lang="ru-RU" sz="2600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статьи 25</a:t>
            </a:r>
            <a:r>
              <a:rPr lang="ru-RU" sz="2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Закона о государственных услугах подлежит рассмотрению в течение 5 (пяти) рабочих дней со дня ее регистрации.</a:t>
            </a:r>
          </a:p>
          <a:p>
            <a:r>
              <a:rPr lang="ru-RU" sz="2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     Жалоба </a:t>
            </a:r>
            <a:r>
              <a:rPr lang="ru-RU" sz="26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услугополучателя</a:t>
            </a:r>
            <a:r>
              <a:rPr lang="ru-RU" sz="2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поступившая в адрес уполномоченного органа по оценке и контролю за качеством оказания государственных услуг, подлежит рассмотрению в течение 15 (пятнадцати) рабочих дней со дня ее регистрации.</a:t>
            </a:r>
          </a:p>
          <a:p>
            <a:r>
              <a:rPr lang="ru-RU" sz="2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     Если иное не предусмотрено законами Республики Казахстан, обжалование в суде допускается после обжалования в административном (досудебном) порядке в соответствии с </a:t>
            </a:r>
            <a:r>
              <a:rPr lang="ru-RU" sz="2600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пунктом 5</a:t>
            </a:r>
            <a:r>
              <a:rPr lang="ru-RU" sz="2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статьи 91 Административного процедурно-процессуального кодекса Республики Казахстан.</a:t>
            </a:r>
          </a:p>
          <a:p>
            <a:pPr algn="ctr">
              <a:buFont typeface="Wingdings" panose="05000000000000000000" pitchFamily="2" charset="2"/>
              <a:buChar char="Ø"/>
            </a:pP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F8FE1-D312-4C01-8616-14340EB4CBE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6611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70560" y="530352"/>
            <a:ext cx="10911840" cy="5406424"/>
          </a:xfrm>
        </p:spPr>
        <p:txBody>
          <a:bodyPr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>
              <a:buNone/>
            </a:pPr>
            <a:endParaRPr lang="ru-RU" b="1" dirty="0" smtClean="0">
              <a:ln/>
              <a:solidFill>
                <a:schemeClr val="accent3"/>
              </a:solidFill>
            </a:endParaRPr>
          </a:p>
          <a:p>
            <a:pPr algn="ctr">
              <a:buNone/>
            </a:pPr>
            <a:endParaRPr lang="ru-RU" b="1" dirty="0" smtClean="0">
              <a:ln/>
              <a:solidFill>
                <a:schemeClr val="accent3"/>
              </a:solidFill>
            </a:endParaRPr>
          </a:p>
          <a:p>
            <a:pPr algn="ctr">
              <a:buNone/>
            </a:pPr>
            <a:endParaRPr lang="ru-RU" b="1" dirty="0" smtClean="0">
              <a:ln/>
              <a:solidFill>
                <a:schemeClr val="accent3"/>
              </a:solidFill>
            </a:endParaRPr>
          </a:p>
          <a:p>
            <a:pPr algn="ctr">
              <a:buNone/>
            </a:pPr>
            <a:endParaRPr lang="ru-RU" b="1" dirty="0" smtClean="0">
              <a:ln/>
              <a:solidFill>
                <a:schemeClr val="accent3"/>
              </a:solidFill>
            </a:endParaRPr>
          </a:p>
          <a:p>
            <a:pPr algn="ctr">
              <a:buNone/>
            </a:pPr>
            <a:r>
              <a:rPr lang="ru-RU" sz="4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Спасибо за внимание!</a:t>
            </a:r>
            <a:endParaRPr lang="ru-RU" sz="44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F8FE1-D312-4C01-8616-14340EB4CBE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6148" y="1132114"/>
            <a:ext cx="6887853" cy="226423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Нормативные документы</a:t>
            </a:r>
            <a:br>
              <a:rPr lang="ru-RU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74317" y="1323703"/>
            <a:ext cx="8596668" cy="4656699"/>
          </a:xfrm>
        </p:spPr>
        <p:txBody>
          <a:bodyPr/>
          <a:lstStyle/>
          <a:p>
            <a:pPr marL="0" indent="0" algn="ctr">
              <a:buNone/>
            </a:pP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Приказ Министра образования и науки Республики Казахстан от 12 ноября 2021 года №561 «Правила и условия проведения аттестации педагогов» (О внесений изменений в приказ Министра образования и науки Республики Казахстан от 27 января 2016 года №83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),</a:t>
            </a:r>
          </a:p>
          <a:p>
            <a:pPr marL="0" indent="0" algn="ctr">
              <a:buNone/>
            </a:pPr>
            <a:r>
              <a:rPr lang="ru-RU" sz="2400" b="1" i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2400" b="1" i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араграф 4 (Порядок оказания государственной услуги),</a:t>
            </a:r>
          </a:p>
          <a:p>
            <a:pPr marL="0" indent="0" algn="ctr">
              <a:buNone/>
            </a:pPr>
            <a:r>
              <a:rPr lang="ru-RU" sz="2400" b="1" i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приложение 7 к Правилам и условиям проведения аттестации педагогов</a:t>
            </a:r>
            <a:endParaRPr lang="ru-RU" sz="2400" b="1" i="1" u="sng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F8FE1-D312-4C01-8616-14340EB4CBE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0529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81349" y="661852"/>
            <a:ext cx="7768045" cy="418011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СТАНДАРТ ГОСУДАРСТВЕННОЙ УСЛУГИ</a:t>
            </a:r>
            <a:endParaRPr lang="ru-RU" sz="28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41120" y="1193074"/>
            <a:ext cx="9196252" cy="4859383"/>
          </a:xfrm>
        </p:spPr>
        <p:txBody>
          <a:bodyPr>
            <a:noAutofit/>
          </a:bodyPr>
          <a:lstStyle/>
          <a:p>
            <a:pPr algn="ctr">
              <a:buFont typeface="Wingdings" panose="05000000000000000000" pitchFamily="2" charset="2"/>
              <a:buChar char="Ø"/>
            </a:pPr>
            <a:r>
              <a:rPr lang="ru-RU" sz="27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результатам </a:t>
            </a:r>
            <a:r>
              <a:rPr lang="ru-RU" sz="2700" b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НКТ </a:t>
            </a:r>
            <a:r>
              <a:rPr lang="ru-RU" sz="27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основании заявления педагога (до истечения срока действующей категории) и после квалификационной оценки проводится процедура дальнейшей аттестации:</a:t>
            </a:r>
          </a:p>
          <a:p>
            <a:pPr algn="ctr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7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sz="27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педагогов – комплексное аналитическое обобщение результатов деятельности в соответствии с главой 3 настоящих Правил;</a:t>
            </a:r>
          </a:p>
          <a:p>
            <a:pPr algn="ctr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7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sz="27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руководителей и заместителей руководителей организаций образования (методических кабинетов (центров) – в соответствии с главой 4 настоящих Правил</a:t>
            </a:r>
            <a:r>
              <a:rPr lang="ru-RU" sz="27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ru-RU" sz="1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F8FE1-D312-4C01-8616-14340EB4CBE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6747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7736" y="644434"/>
            <a:ext cx="7228115" cy="539932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СТАНДАРТ ГОСУДАРСТВЕННОЙ УСЛУГИ</a:t>
            </a:r>
            <a:endParaRPr lang="ru-RU" sz="24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5029" y="1201783"/>
            <a:ext cx="10223861" cy="4839579"/>
          </a:xfrm>
        </p:spPr>
        <p:txBody>
          <a:bodyPr/>
          <a:lstStyle/>
          <a:p>
            <a:pPr algn="ctr">
              <a:buFont typeface="Wingdings" panose="05000000000000000000" pitchFamily="2" charset="2"/>
              <a:buChar char="Ø"/>
            </a:pP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получения государственной услуги по аттестации педагогов физическими лицами (далее – </a:t>
            </a:r>
            <a:r>
              <a:rPr lang="ru-RU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услугополучатель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предоставляются заявления по форме согласно </a:t>
            </a:r>
            <a:r>
              <a:rPr lang="ru-RU" b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приложению 8 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настоящим Правилам:</a:t>
            </a:r>
          </a:p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Министерство образования и науки Республики Казахстан (далее – Министерство);</a:t>
            </a:r>
          </a:p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Управления образования областей, городов </a:t>
            </a:r>
            <a:r>
              <a:rPr lang="ru-RU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Нур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-Султана, Алматы и Шымкента;</a:t>
            </a:r>
          </a:p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отделы образования районов и городов областного значения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algn="ctr">
              <a:spcBef>
                <a:spcPts val="0"/>
              </a:spcBef>
              <a:spcAft>
                <a:spcPts val="0"/>
              </a:spcAft>
            </a:pP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buFont typeface="Wingdings" panose="05000000000000000000" pitchFamily="2" charset="2"/>
              <a:buChar char="Ø"/>
            </a:pP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Заявление подается с соблюдением сроков прохождения и последовательности категории в соответствии с квалификационными требованиями согласно </a:t>
            </a:r>
            <a:r>
              <a:rPr lang="ru-RU" b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приказа № 338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F8FE1-D312-4C01-8616-14340EB4CBE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2598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7736" y="644434"/>
            <a:ext cx="7228115" cy="539932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СТАНДАРТ ГОСУДАРСТВЕННОЙ УСЛУГИ</a:t>
            </a:r>
            <a:endParaRPr lang="ru-RU" sz="24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5029" y="1463041"/>
            <a:ext cx="10223861" cy="4380410"/>
          </a:xfrm>
        </p:spPr>
        <p:txBody>
          <a:bodyPr>
            <a:normAutofit lnSpcReduction="10000"/>
          </a:bodyPr>
          <a:lstStyle/>
          <a:p>
            <a:pPr algn="ctr">
              <a:buFont typeface="Wingdings" panose="05000000000000000000" pitchFamily="2" charset="2"/>
              <a:buChar char="Ø"/>
            </a:pPr>
            <a:r>
              <a:rPr lang="ru-RU" dirty="0"/>
              <a:t>    </a:t>
            </a:r>
            <a:r>
              <a:rPr lang="ru-RU" sz="3200" dirty="0"/>
              <a:t>  </a:t>
            </a:r>
            <a:r>
              <a:rPr 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Государственная </a:t>
            </a:r>
            <a: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услуга "Прием документов для прохождения аттестации педагогов" </a:t>
            </a:r>
            <a:endParaRPr lang="ru-RU" sz="3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далее – государственная услуга) </a:t>
            </a:r>
            <a:r>
              <a:rPr 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оказывается:</a:t>
            </a:r>
          </a:p>
          <a:p>
            <a:pPr algn="ctr">
              <a:buFont typeface="Arial" panose="020B0604020202020204" pitchFamily="34" charset="0"/>
              <a:buChar char="•"/>
            </a:pPr>
            <a:r>
              <a:rPr 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Министерством образования;</a:t>
            </a:r>
          </a:p>
          <a:p>
            <a:pPr algn="ctr">
              <a:buFont typeface="Arial" panose="020B0604020202020204" pitchFamily="34" charset="0"/>
              <a:buChar char="•"/>
            </a:pPr>
            <a:r>
              <a:rPr 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Управлением </a:t>
            </a:r>
            <a: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образования </a:t>
            </a:r>
            <a:r>
              <a:rPr 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города Алматы;</a:t>
            </a:r>
          </a:p>
          <a:p>
            <a:pPr algn="ctr">
              <a:buFont typeface="Arial" panose="020B0604020202020204" pitchFamily="34" charset="0"/>
              <a:buChar char="•"/>
            </a:pPr>
            <a:r>
              <a:rPr 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отделами образования </a:t>
            </a:r>
            <a:r>
              <a:rPr 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районов;</a:t>
            </a:r>
          </a:p>
          <a:p>
            <a:pPr algn="ctr">
              <a:buFont typeface="Arial" panose="020B0604020202020204" pitchFamily="34" charset="0"/>
              <a:buChar char="•"/>
            </a:pPr>
            <a: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рганизациями образования.</a:t>
            </a:r>
          </a:p>
          <a:p>
            <a:pPr algn="ctr">
              <a:buFont typeface="Arial" panose="020B0604020202020204" pitchFamily="34" charset="0"/>
              <a:buChar char="•"/>
            </a:pPr>
            <a:endParaRPr lang="ru-RU" sz="3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buFont typeface="Wingdings" panose="05000000000000000000" pitchFamily="2" charset="2"/>
              <a:buChar char="Ø"/>
            </a:pPr>
            <a:endParaRPr lang="ru-RU" sz="2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F8FE1-D312-4C01-8616-14340EB4CBE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3316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7736" y="644434"/>
            <a:ext cx="7228115" cy="539932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СТАНДАРТ ГОСУДАРСТВЕННОЙ УСЛУГИ</a:t>
            </a:r>
            <a:endParaRPr lang="ru-RU" sz="24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5029" y="1314994"/>
            <a:ext cx="10223861" cy="4726368"/>
          </a:xfrm>
        </p:spPr>
        <p:txBody>
          <a:bodyPr/>
          <a:lstStyle/>
          <a:p>
            <a:pPr algn="ctr">
              <a:buFont typeface="Wingdings" panose="05000000000000000000" pitchFamily="2" charset="2"/>
              <a:buChar char="Ø"/>
            </a:pPr>
            <a:r>
              <a:rPr lang="ru-RU" dirty="0"/>
              <a:t>  </a:t>
            </a:r>
            <a: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Перечень </a:t>
            </a:r>
            <a: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основных требований к оказанию государственной услуги, включающий характеристики процесса, форму, содержание и результат оказания услуг, а также иные сведения с учетом особенностей предоставления государственных услуг приведены в стандарте государственной услуги (далее – стандарт) </a:t>
            </a:r>
            <a:r>
              <a:rPr lang="ru-RU" sz="3200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форме согласно приложению 7 к настоящим Правилам.</a:t>
            </a:r>
          </a:p>
          <a:p>
            <a:pPr algn="ctr">
              <a:buFont typeface="Wingdings" panose="05000000000000000000" pitchFamily="2" charset="2"/>
              <a:buChar char="Ø"/>
            </a:pP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F8FE1-D312-4C01-8616-14340EB4CBE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4148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2" y="592184"/>
            <a:ext cx="9601196" cy="365759"/>
          </a:xfrm>
        </p:spPr>
        <p:txBody>
          <a:bodyPr>
            <a:noAutofit/>
          </a:bodyPr>
          <a:lstStyle/>
          <a:p>
            <a:r>
              <a:rPr lang="ru-RU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СТАНДАРТ ГОСУДАРСТВЕННОЙ УСЛУГИ</a:t>
            </a:r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51018" y="1001487"/>
            <a:ext cx="9265920" cy="4874382"/>
          </a:xfr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</a:t>
            </a:r>
            <a:r>
              <a:rPr lang="ru-RU" sz="18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услугодателю</a:t>
            </a:r>
            <a:r>
              <a:rPr 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br>
              <a:rPr 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1) заявление;</a:t>
            </a:r>
            <a:b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2) документ, удостоверяющий личность </a:t>
            </a:r>
            <a:r>
              <a:rPr lang="ru-RU" sz="1800" b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(требуется для идентификации личности) (возвращается владельцу) </a:t>
            </a:r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либо электронный документ из сервиса цифровых документов (для идентификации); </a:t>
            </a:r>
            <a:b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3) диплом об образовании;</a:t>
            </a:r>
            <a:b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4) документ о прохождении курсов переподготовки (при наличии);</a:t>
            </a:r>
            <a:b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5) документ, подтверждающий трудовую деятельность </a:t>
            </a:r>
            <a:r>
              <a:rPr 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работника;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sz="1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</a:t>
            </a:r>
            <a:r>
              <a:rPr 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этом для прохождения аттестации аттестационная комиссия соответствующего уровня запрашивает по информационной системе следующие данные:</a:t>
            </a:r>
            <a:br>
              <a:rPr 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1) удостоверение и приказ о присвоенной квалификационной категории (для лиц, ранее имевших квалификационную категорию);</a:t>
            </a:r>
            <a:b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2) документ о прохождении национального квалификационного тестирования, эссе;</a:t>
            </a:r>
            <a:b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3) документы, подтверждающие профессиональные достижения; </a:t>
            </a:r>
            <a:b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4) на квалификационную категорию "педагог-исследователь" или "педагог-мастер" - обобщение опыта; </a:t>
            </a:r>
            <a:b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5) видеозаписи уроков/занятий с листами наблюдения и анализом уроков/занятий (за исключением педагогов ПМПК);</a:t>
            </a:r>
            <a:b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6) выписка из протокола педагогического совета организации образования.</a:t>
            </a:r>
            <a:b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801189" y="783771"/>
            <a:ext cx="1332411" cy="5355772"/>
          </a:xfrm>
        </p:spPr>
        <p:txBody>
          <a:bodyPr vert="vert270"/>
          <a:lstStyle/>
          <a:p>
            <a:pPr algn="ctr"/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Перечень документов необходимых для оказания </a:t>
            </a:r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государственной услуги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F8FE1-D312-4C01-8616-14340EB4CBE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5445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7736" y="644434"/>
            <a:ext cx="7228115" cy="539932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СТАНДАРТ ГОСУДАРСТВЕННОЙ УСЛУГИ</a:t>
            </a:r>
            <a:endParaRPr lang="ru-RU" sz="24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5029" y="1123407"/>
            <a:ext cx="10223861" cy="4917956"/>
          </a:xfrm>
        </p:spPr>
        <p:txBody>
          <a:bodyPr>
            <a:normAutofit lnSpcReduction="10000"/>
          </a:bodyPr>
          <a:lstStyle/>
          <a:p>
            <a:pPr algn="ctr">
              <a:buFont typeface="Wingdings" panose="05000000000000000000" pitchFamily="2" charset="2"/>
              <a:buChar char="Ø"/>
            </a:pP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Примечание: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сертификат о прохождении курсов повышения квалификации по программам, согласованным с уполномоченным органом в области образования и документы, подтверждающие профессиональные достижения и обобщение рассматривается Комиссией на официальных сайтах управлений образования и МОН РК (подведомственные организации)</a:t>
            </a:r>
            <a:b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документы, подтверждающие достижения обучающихся/воспитанников (за исключением методистов методических кабинетов (центров), педагогов ПМПК, КППК, РЦ); рассматривается аттестационной комиссией на официальных сайтах управлений образования и РНПЦ "</a:t>
            </a:r>
            <a:r>
              <a:rPr lang="ru-RU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Дарын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" в соответствии с перечнем республиканских и международных олимпиад, конкурсов и соревнований, утвержденным уполномоченным органом в области образования.</a:t>
            </a: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F8FE1-D312-4C01-8616-14340EB4CBE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8607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7736" y="644434"/>
            <a:ext cx="7228115" cy="539932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СТАНДАРТ ГОСУДАРСТВЕННОЙ УСЛУГИ</a:t>
            </a:r>
            <a:endParaRPr lang="ru-RU" sz="24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5029" y="1201783"/>
            <a:ext cx="10223861" cy="4839579"/>
          </a:xfrm>
        </p:spPr>
        <p:txBody>
          <a:bodyPr>
            <a:normAutofit fontScale="85000" lnSpcReduction="10000"/>
          </a:bodyPr>
          <a:lstStyle/>
          <a:p>
            <a:r>
              <a:rPr lang="ru-RU" dirty="0"/>
              <a:t>Сведения документов, удостоверяющих личность </a:t>
            </a:r>
            <a:r>
              <a:rPr lang="ru-RU" dirty="0" err="1"/>
              <a:t>услугополучателя</a:t>
            </a:r>
            <a:r>
              <a:rPr lang="ru-RU" dirty="0"/>
              <a:t>, работник Государственной корпорации </a:t>
            </a:r>
            <a:r>
              <a:rPr lang="ru-RU" dirty="0" smtClean="0"/>
              <a:t>(</a:t>
            </a:r>
            <a:r>
              <a:rPr lang="ru-RU" dirty="0" err="1" smtClean="0"/>
              <a:t>услугодатель</a:t>
            </a:r>
            <a:r>
              <a:rPr lang="ru-RU" dirty="0" smtClean="0"/>
              <a:t>) получает </a:t>
            </a:r>
            <a:r>
              <a:rPr lang="ru-RU" dirty="0"/>
              <a:t>из соответствующих государственных информационных систем через шлюз "электронного правительства".</a:t>
            </a:r>
          </a:p>
          <a:p>
            <a:r>
              <a:rPr lang="ru-RU" dirty="0" smtClean="0"/>
              <a:t>При </a:t>
            </a:r>
            <a:r>
              <a:rPr lang="ru-RU" dirty="0"/>
              <a:t>предоставлении </a:t>
            </a:r>
            <a:r>
              <a:rPr lang="ru-RU" dirty="0" err="1"/>
              <a:t>услугополучателем</a:t>
            </a:r>
            <a:r>
              <a:rPr lang="ru-RU" dirty="0"/>
              <a:t> неполного пакета документов, предусмотренных стандартом, и (или) документов с истекшим сроком действия, ответственный сотрудник Министерства, Управления образования областей, городов </a:t>
            </a:r>
            <a:r>
              <a:rPr lang="ru-RU" dirty="0" err="1"/>
              <a:t>Нур</a:t>
            </a:r>
            <a:r>
              <a:rPr lang="ru-RU" dirty="0"/>
              <a:t>-Султана, Алматы и Шымкента, отдела районов и городов областного значения, либо работник Государственной корпорации выдает или направляет через портал </a:t>
            </a:r>
            <a:r>
              <a:rPr lang="ru-RU" b="1" u="sng" dirty="0"/>
              <a:t>расписку об отказе в приеме документов по форме согласно приложению 9 к настоящим Правилам.</a:t>
            </a:r>
          </a:p>
          <a:p>
            <a:r>
              <a:rPr lang="ru-RU" dirty="0"/>
              <a:t> </a:t>
            </a:r>
            <a:r>
              <a:rPr lang="ru-RU" dirty="0" smtClean="0"/>
              <a:t>При </a:t>
            </a:r>
            <a:r>
              <a:rPr lang="ru-RU" dirty="0"/>
              <a:t>полном представлении документов через канцелярию </a:t>
            </a:r>
            <a:r>
              <a:rPr lang="ru-RU" dirty="0" err="1"/>
              <a:t>услогодателя</a:t>
            </a:r>
            <a:r>
              <a:rPr lang="ru-RU" dirty="0"/>
              <a:t>, Государственную корпорацию </a:t>
            </a:r>
            <a:r>
              <a:rPr lang="ru-RU" dirty="0" err="1"/>
              <a:t>услугополучателю</a:t>
            </a:r>
            <a:r>
              <a:rPr lang="ru-RU" dirty="0"/>
              <a:t> выдается или направляется через портал </a:t>
            </a:r>
            <a:r>
              <a:rPr lang="ru-RU" b="1" u="sng" dirty="0"/>
              <a:t>расписка о приеме документов по форме согласно приложению 10 к настоящим Правилам </a:t>
            </a:r>
            <a:r>
              <a:rPr lang="ru-RU" b="1" dirty="0"/>
              <a:t>с указанием даты выдачи готовых документов.</a:t>
            </a:r>
          </a:p>
          <a:p>
            <a:r>
              <a:rPr lang="ru-RU" dirty="0" smtClean="0"/>
              <a:t>При </a:t>
            </a:r>
            <a:r>
              <a:rPr lang="ru-RU" dirty="0"/>
              <a:t>обращении через портал в личный кабинет </a:t>
            </a:r>
            <a:r>
              <a:rPr lang="ru-RU" dirty="0" err="1"/>
              <a:t>услугополучателя</a:t>
            </a:r>
            <a:r>
              <a:rPr lang="ru-RU" dirty="0"/>
              <a:t> поступает </a:t>
            </a:r>
            <a:r>
              <a:rPr lang="ru-RU" b="1" u="sng" dirty="0"/>
              <a:t>уведомление о приеме документов с указанием даты выдачи готовых документов.</a:t>
            </a:r>
          </a:p>
          <a:p>
            <a:pPr algn="ctr">
              <a:buFont typeface="Wingdings" panose="05000000000000000000" pitchFamily="2" charset="2"/>
              <a:buChar char="Ø"/>
            </a:pP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F8FE1-D312-4C01-8616-14340EB4CBE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4933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8839</TotalTime>
  <Words>532</Words>
  <Application>Microsoft Office PowerPoint</Application>
  <PresentationFormat>Широкоэкранный</PresentationFormat>
  <Paragraphs>72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9" baseType="lpstr">
      <vt:lpstr>Arial</vt:lpstr>
      <vt:lpstr>Calibri</vt:lpstr>
      <vt:lpstr>Garamond</vt:lpstr>
      <vt:lpstr>Times New Roman</vt:lpstr>
      <vt:lpstr>Wingdings</vt:lpstr>
      <vt:lpstr>Натуральные материалы</vt:lpstr>
      <vt:lpstr>Презентация PowerPoint</vt:lpstr>
      <vt:lpstr>Нормативные документы </vt:lpstr>
      <vt:lpstr>СТАНДАРТ ГОСУДАРСТВЕННОЙ УСЛУГИ</vt:lpstr>
      <vt:lpstr>СТАНДАРТ ГОСУДАРСТВЕННОЙ УСЛУГИ</vt:lpstr>
      <vt:lpstr>СТАНДАРТ ГОСУДАРСТВЕННОЙ УСЛУГИ</vt:lpstr>
      <vt:lpstr>СТАНДАРТ ГОСУДАРСТВЕННОЙ УСЛУГИ</vt:lpstr>
      <vt:lpstr>СТАНДАРТ ГОСУДАРСТВЕННОЙ УСЛУГИ</vt:lpstr>
      <vt:lpstr>СТАНДАРТ ГОСУДАРСТВЕННОЙ УСЛУГИ</vt:lpstr>
      <vt:lpstr>СТАНДАРТ ГОСУДАРСТВЕННОЙ УСЛУГИ</vt:lpstr>
      <vt:lpstr>СТАНДАРТ ГОСУДАРСТВЕННОЙ УСЛУГИ</vt:lpstr>
      <vt:lpstr>СТАНДАРТ ГОСУДАРСТВЕННОЙ УСЛУГИ</vt:lpstr>
      <vt:lpstr>СТАНДАРТ ГОСУДАРСТВЕННОЙ УСЛУГИ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Zhanbota</dc:creator>
  <cp:lastModifiedBy>Adim</cp:lastModifiedBy>
  <cp:revision>1158</cp:revision>
  <cp:lastPrinted>2021-12-31T06:38:25Z</cp:lastPrinted>
  <dcterms:created xsi:type="dcterms:W3CDTF">2015-09-16T09:12:39Z</dcterms:created>
  <dcterms:modified xsi:type="dcterms:W3CDTF">2022-01-21T04:54:00Z</dcterms:modified>
</cp:coreProperties>
</file>